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0"/>
  </p:notesMasterIdLst>
  <p:sldIdLst>
    <p:sldId id="260" r:id="rId2"/>
    <p:sldId id="256" r:id="rId3"/>
    <p:sldId id="257" r:id="rId4"/>
    <p:sldId id="259" r:id="rId5"/>
    <p:sldId id="261" r:id="rId6"/>
    <p:sldId id="258" r:id="rId7"/>
    <p:sldId id="263" r:id="rId8"/>
    <p:sldId id="262" r:id="rId9"/>
  </p:sldIdLst>
  <p:sldSz cx="9144000" cy="6858000" type="screen4x3"/>
  <p:notesSz cx="6858000" cy="9144000"/>
  <p:custShowLst>
    <p:custShow name="Custom Show 1" id="0">
      <p:sldLst>
        <p:sld r:id="rId3"/>
        <p:sld r:id="rId4"/>
        <p:sld r:id="rId7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18" autoAdjust="0"/>
  </p:normalViewPr>
  <p:slideViewPr>
    <p:cSldViewPr>
      <p:cViewPr>
        <p:scale>
          <a:sx n="70" d="100"/>
          <a:sy n="70" d="100"/>
        </p:scale>
        <p:origin x="162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2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2700"/>
  <ax:ocxPr ax:name="_cy" ax:value="8678"/>
  <ax:ocxPr ax:name="FlashVars" ax:value=""/>
  <ax:ocxPr ax:name="Movie" ax:value="http://www.youtube.com/v/E6cbU09doxc"/>
  <ax:ocxPr ax:name="Src" ax:value="http://www.youtube.com/v/E6cbU09doxc"/>
  <ax:ocxPr ax:name="WMode" ax:value="Window"/>
  <ax:ocxPr ax:name="Play" ax:value="0"/>
  <ax:ocxPr ax:name="Loop" ax:value="0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D2AE9-8496-4DA0-9524-850D24F78A28}" type="datetimeFigureOut">
              <a:rPr lang="en-US" smtClean="0"/>
              <a:t>3/9/2010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629DE-ED71-4CC6-A788-314CA17B30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Ready to learn Initiative;</a:t>
            </a:r>
            <a:r>
              <a:rPr lang="en-US" baseline="0" dirty="0" smtClean="0"/>
              <a:t> Funded by the Department of Education for students 2 to 8; Grantees is part PBS.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7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7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Tm="7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9F6774-D267-4B3B-9DF8-C7F6F045CBDA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ransition spd="med" advTm="7000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bs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rtlp.org/" TargetMode="External"/><Relationship Id="rId4" Type="http://schemas.openxmlformats.org/officeDocument/2006/relationships/hyperlink" Target="http://www.cpb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bskids.org/lion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pbskids.org/wordworld" TargetMode="External"/><Relationship Id="rId5" Type="http://schemas.openxmlformats.org/officeDocument/2006/relationships/hyperlink" Target="http://pbskids.org/superwhy" TargetMode="External"/><Relationship Id="rId4" Type="http://schemas.openxmlformats.org/officeDocument/2006/relationships/hyperlink" Target="http://pbskids.org/sesam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bskids.org/sesame" TargetMode="External"/><Relationship Id="rId2" Type="http://schemas.openxmlformats.org/officeDocument/2006/relationships/hyperlink" Target="http://pbskids.org/lions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pbskids.org/wordworld" TargetMode="External"/><Relationship Id="rId4" Type="http://schemas.openxmlformats.org/officeDocument/2006/relationships/hyperlink" Target="http://pbskids.org/superwh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590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VIDEOS AND GAMING: ROTTING CHILDREN’S </a:t>
            </a:r>
            <a:br>
              <a:rPr lang="en-US" dirty="0" smtClean="0"/>
            </a:br>
            <a:r>
              <a:rPr lang="en-US" dirty="0" smtClean="0"/>
              <a:t>BRAINS</a:t>
            </a:r>
            <a:br>
              <a:rPr lang="en-US" dirty="0" smtClean="0"/>
            </a:br>
            <a:r>
              <a:rPr lang="en-US" dirty="0" smtClean="0"/>
              <a:t>or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pPr algn="ctr"/>
            <a:r>
              <a:rPr lang="en-US" sz="4300" dirty="0" smtClean="0"/>
              <a:t>THE KEY TO READING</a:t>
            </a:r>
          </a:p>
          <a:p>
            <a:pPr algn="ctr"/>
            <a:endParaRPr lang="en-US" sz="3600" dirty="0"/>
          </a:p>
        </p:txBody>
      </p:sp>
      <p:pic>
        <p:nvPicPr>
          <p:cNvPr id="1026" name="Picture 2" descr="C:\Users\Onwer\AppData\Local\Microsoft\Windows\Temporary Internet Files\Content.IE5\WP3LNK5G\MCj023454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362200"/>
            <a:ext cx="1595171" cy="1595171"/>
          </a:xfrm>
          <a:prstGeom prst="rect">
            <a:avLst/>
          </a:prstGeom>
          <a:noFill/>
        </p:spPr>
      </p:pic>
      <p:pic>
        <p:nvPicPr>
          <p:cNvPr id="1027" name="Picture 3" descr="C:\Users\Onwer\AppData\Local\Microsoft\Windows\Temporary Internet Files\Content.IE5\SHEMBRHD\MCj0356517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362199"/>
            <a:ext cx="1600200" cy="1600201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76400"/>
          </a:xfrm>
        </p:spPr>
        <p:txBody>
          <a:bodyPr>
            <a:noAutofit/>
          </a:bodyPr>
          <a:lstStyle/>
          <a:p>
            <a:r>
              <a:rPr lang="en-US" sz="3600" kern="1400" baseline="0" dirty="0" smtClean="0">
                <a:solidFill>
                  <a:srgbClr val="17365D"/>
                </a:solidFill>
                <a:latin typeface="Times New Roman"/>
              </a:rPr>
              <a:t>THE IMPORTANCE OF GAMING FOR CHILDREN FROM LOW-INCOME FAMILIES</a:t>
            </a:r>
            <a:endParaRPr lang="en-US" sz="3600" b="1" baseline="0" dirty="0" smtClean="0">
              <a:solidFill>
                <a:srgbClr val="365F91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Ready to Learn Initiative</a:t>
            </a:r>
            <a:endParaRPr lang="en-US" b="1" baseline="0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/>
            </a:endParaRPr>
          </a:p>
          <a:p>
            <a:pPr lvl="1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Funded by the United States Department of Education.</a:t>
            </a:r>
          </a:p>
          <a:p>
            <a:pPr marR="0" lvl="1" rtl="0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It's designed to help improve literacy in students aged 2 to 8 using a variety of media tools and curriculum resources.</a:t>
            </a:r>
          </a:p>
          <a:p>
            <a:pPr marR="0" lvl="1" rtl="0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Current Ready To Learn initiative grantees are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PBS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partnership with the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Corporation for Public Broadcasting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Ready To Learn Partnership</a:t>
            </a:r>
            <a:endParaRPr lang="en-US" b="1" baseline="0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dirty="0" smtClean="0">
                <a:solidFill>
                  <a:srgbClr val="365F91"/>
                </a:solidFill>
                <a:latin typeface="Times New Roman"/>
              </a:rPr>
              <a:t>Summative Evaluation of the Ready to Learn Initiative</a:t>
            </a:r>
            <a:endParaRPr lang="en-US" b="1" i="1" baseline="0" dirty="0" smtClean="0">
              <a:solidFill>
                <a:srgbClr val="365F91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Focused on economically disadvantaged school participating in the program in San Francisco and New York.</a:t>
            </a:r>
          </a:p>
          <a:p>
            <a:pPr marR="0" lvl="0" rtl="0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400 students in 80 preschool classes from 47 different centers.</a:t>
            </a:r>
          </a:p>
          <a:p>
            <a:pPr marR="0" lvl="0" rtl="0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Teacher randomly assigned a 10-week curriculum.</a:t>
            </a:r>
          </a:p>
          <a:p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Activities ranged from viewing public broadcasting shows to playing Web-based computer games and participating in hands-on activities.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Learn Initiative favorites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Between the Lions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Sesame Street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SUPER WHY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WordWorld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en-US" b="1" baseline="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</a:endParaRPr>
          </a:p>
          <a:p>
            <a:pPr marR="0" lvl="0" rtl="0"/>
            <a:endParaRPr lang="en-US" b="1" i="1" baseline="0" dirty="0" smtClean="0">
              <a:solidFill>
                <a:srgbClr val="4F81BD"/>
              </a:solidFill>
              <a:latin typeface="Times New Roman"/>
            </a:endParaRPr>
          </a:p>
        </p:txBody>
      </p:sp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baseline="0" dirty="0" smtClean="0">
                <a:solidFill>
                  <a:srgbClr val="365F91"/>
                </a:solidFill>
                <a:latin typeface="Times New Roman"/>
              </a:rPr>
              <a:t>Raising Readers Programming</a:t>
            </a:r>
            <a:r>
              <a:rPr lang="en-US" b="1" dirty="0" smtClean="0">
                <a:solidFill>
                  <a:srgbClr val="365F91"/>
                </a:solidFill>
                <a:latin typeface="Times New Roman"/>
              </a:rPr>
              <a:t> through PBS</a:t>
            </a:r>
            <a:endParaRPr lang="en-US" b="1" baseline="0" dirty="0" smtClean="0">
              <a:solidFill>
                <a:srgbClr val="365F91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accent1"/>
                </a:solidFill>
                <a:hlinkClick r:id="rId2"/>
              </a:rPr>
              <a:t>Between the Lions</a:t>
            </a:r>
            <a:r>
              <a:rPr lang="en-US" dirty="0" smtClean="0">
                <a:solidFill>
                  <a:schemeClr val="accent1"/>
                </a:solidFill>
              </a:rPr>
              <a:t> stars Theo, Cleo, Lionel and Leona - a family of lions - run a magical library where characters pop out of books, vowels sing and words take on a life of their own. The series combines puppetry, animation and live action to help young children learn to read. </a:t>
            </a:r>
          </a:p>
          <a:p>
            <a:r>
              <a:rPr lang="en-US" b="1" dirty="0" smtClean="0">
                <a:solidFill>
                  <a:schemeClr val="accent1"/>
                </a:solidFill>
                <a:hlinkClick r:id="rId3"/>
              </a:rPr>
              <a:t>Sesame Street</a:t>
            </a:r>
            <a:r>
              <a:rPr lang="en-US" dirty="0" smtClean="0">
                <a:solidFill>
                  <a:schemeClr val="accent1"/>
                </a:solidFill>
              </a:rPr>
              <a:t>, the recipient of 85 Emmys, engages children with its unique blend of excitement, humor, and compassion. Sesame Street helps children learn and grow in a constantly changing, continually challenging environment. </a:t>
            </a:r>
          </a:p>
          <a:p>
            <a:r>
              <a:rPr lang="en-US" b="1" dirty="0" smtClean="0">
                <a:solidFill>
                  <a:schemeClr val="accent1"/>
                </a:solidFill>
                <a:hlinkClick r:id="rId4"/>
              </a:rPr>
              <a:t>SUPER WHY!</a:t>
            </a:r>
            <a:r>
              <a:rPr lang="en-US" dirty="0" smtClean="0">
                <a:solidFill>
                  <a:schemeClr val="accent1"/>
                </a:solidFill>
              </a:rPr>
              <a:t> is an animated series for kids 3-6 which introduces a group of super-heroes who help kids learn to read through interactive fairytale adventures! </a:t>
            </a:r>
          </a:p>
          <a:p>
            <a:r>
              <a:rPr lang="en-US" b="1" dirty="0" smtClean="0">
                <a:solidFill>
                  <a:schemeClr val="accent1"/>
                </a:solidFill>
                <a:hlinkClick r:id="rId5"/>
              </a:rPr>
              <a:t>Word World</a:t>
            </a:r>
            <a:r>
              <a:rPr lang="en-US" dirty="0" smtClean="0">
                <a:solidFill>
                  <a:schemeClr val="accent1"/>
                </a:solidFill>
              </a:rPr>
              <a:t> is an Emmy Award-winning computer animated pre-school series, where fun-loving “</a:t>
            </a:r>
            <a:r>
              <a:rPr lang="en-US" dirty="0" err="1" smtClean="0">
                <a:solidFill>
                  <a:schemeClr val="accent1"/>
                </a:solidFill>
              </a:rPr>
              <a:t>WordFriends</a:t>
            </a:r>
            <a:r>
              <a:rPr lang="en-US" dirty="0" smtClean="0">
                <a:solidFill>
                  <a:schemeClr val="accent1"/>
                </a:solidFill>
              </a:rPr>
              <a:t>™” who are characters first and words second, morph into life when letters are placed together to form a word and go on “</a:t>
            </a:r>
            <a:r>
              <a:rPr lang="en-US" dirty="0" err="1" smtClean="0">
                <a:solidFill>
                  <a:schemeClr val="accent1"/>
                </a:solidFill>
              </a:rPr>
              <a:t>WordPlay</a:t>
            </a:r>
            <a:r>
              <a:rPr lang="en-US" dirty="0" smtClean="0">
                <a:solidFill>
                  <a:schemeClr val="accent1"/>
                </a:solidFill>
              </a:rPr>
              <a:t>” adventures! 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SUPER WHY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081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http://www.youtube.com/watch?v=E6cbU09doxc</a:t>
            </a:r>
          </a:p>
          <a:p>
            <a:pPr>
              <a:buNone/>
            </a:pPr>
            <a:endParaRPr lang="en-US" dirty="0"/>
          </a:p>
        </p:txBody>
      </p:sp>
    </p:spTree>
    <p:controls>
      <p:control spid="2050" name="ShockwaveFlash1" r:id="rId2" imgW="4571429" imgH="3123810"/>
    </p:controls>
  </p:cSld>
  <p:clrMapOvr>
    <a:masterClrMapping/>
  </p:clrMapOvr>
  <p:transition spd="med" advTm="7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pPr marR="0" rtl="0"/>
            <a:r>
              <a:rPr lang="en-US" sz="3600" b="1" baseline="0" dirty="0" smtClean="0">
                <a:solidFill>
                  <a:srgbClr val="365F91"/>
                </a:solidFill>
                <a:latin typeface="Times New Roman"/>
              </a:rPr>
              <a:t>Comparison between those children who participated in the </a:t>
            </a:r>
            <a:r>
              <a:rPr lang="en-US" sz="3600" b="1" baseline="0" smtClean="0">
                <a:solidFill>
                  <a:srgbClr val="365F91"/>
                </a:solidFill>
                <a:latin typeface="Times New Roman"/>
              </a:rPr>
              <a:t>literacy </a:t>
            </a:r>
            <a:r>
              <a:rPr lang="en-US" sz="3600" b="1" baseline="0" smtClean="0">
                <a:solidFill>
                  <a:srgbClr val="365F91"/>
                </a:solidFill>
                <a:latin typeface="Times New Roman"/>
              </a:rPr>
              <a:t>curriculum </a:t>
            </a:r>
            <a:r>
              <a:rPr lang="en-US" sz="3600" b="1" baseline="0" dirty="0" smtClean="0">
                <a:solidFill>
                  <a:srgbClr val="365F91"/>
                </a:solidFill>
                <a:latin typeface="Times New Roman"/>
              </a:rPr>
              <a:t>vs. the comparison group.</a:t>
            </a:r>
            <a:endParaRPr lang="en-US" sz="3600" b="1" i="1" baseline="0" dirty="0" smtClean="0">
              <a:solidFill>
                <a:srgbClr val="365F91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Letter Naming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15.8 letter that could be named pre-test to 21.2 on the </a:t>
            </a:r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post-curriculum </a:t>
            </a:r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evaluation.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13.6 to 16.8 in the comparison group.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Letter Sounds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5.8 to 10 letter sounds known on the post-curriculum 	evaluation.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5.9 to 6.3 for the comparison curriculum.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Story and Print Concepts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a score of 9.7 to 10.8 for children in the literacy </a:t>
            </a:r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curriculum</a:t>
            </a:r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.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9.1 to 9.5 for the comparison curriculum.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Knowledge for Letters in Name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2.4 to 2.7 letters known for students under the literacy 	curriculum.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2.3 to 2.5 for the comparison curriculum.</a:t>
            </a:r>
            <a:endParaRPr lang="en-US" b="1" i="1" baseline="0" dirty="0" smtClean="0">
              <a:solidFill>
                <a:srgbClr val="4F81BD"/>
              </a:solidFill>
              <a:latin typeface="Times New Roman"/>
            </a:endParaRPr>
          </a:p>
        </p:txBody>
      </p:sp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8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9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0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0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1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1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0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23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4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5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2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Summary Findings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results show that digital media, including public television programming and web-based games, can support early literacy skills when thoughtfully integrated with </a:t>
            </a:r>
            <a:r>
              <a:rPr lang="en-US" dirty="0" smtClean="0">
                <a:solidFill>
                  <a:srgbClr val="FF0000"/>
                </a:solidFill>
              </a:rPr>
              <a:t>teacher-led </a:t>
            </a:r>
            <a:r>
              <a:rPr lang="en-US" dirty="0" smtClean="0">
                <a:solidFill>
                  <a:srgbClr val="FF0000"/>
                </a:solidFill>
              </a:rPr>
              <a:t>interactive activities.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3074" name="Picture 2" descr="C:\Users\Onwer\AppData\Local\Microsoft\Windows\Temporary Internet Files\Content.IE5\5QS52AYB\MPj044801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733800"/>
            <a:ext cx="5715000" cy="3124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Nagel, David. (2009). “Study:  Games, Videos Improve Preschooler  Literacy.  Retrieved from The Journal.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Public Broadcasting Service.  (Copyright 2010).</a:t>
            </a:r>
            <a:endParaRPr lang="en-US" dirty="0"/>
          </a:p>
        </p:txBody>
      </p:sp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1468</TotalTime>
  <Words>317</Words>
  <Application>Microsoft Office PowerPoint</Application>
  <PresentationFormat>On-screen Show (4:3)</PresentationFormat>
  <Paragraphs>52</Paragraphs>
  <Slides>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Flow</vt:lpstr>
      <vt:lpstr>VIDEOS AND GAMING: ROTTING CHILDREN’S  BRAINS or </vt:lpstr>
      <vt:lpstr>THE IMPORTANCE OF GAMING FOR CHILDREN FROM LOW-INCOME FAMILIES</vt:lpstr>
      <vt:lpstr>Summative Evaluation of the Ready to Learn Initiative</vt:lpstr>
      <vt:lpstr>Raising Readers Programming through PBS</vt:lpstr>
      <vt:lpstr>SUPER WHY</vt:lpstr>
      <vt:lpstr>Comparison between those children who participated in the literacy curriculum vs. the comparison group.</vt:lpstr>
      <vt:lpstr>Summary Findings</vt:lpstr>
      <vt:lpstr>References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Ready to Learn Initiative</dc:title>
  <dc:creator>Onwer</dc:creator>
  <cp:lastModifiedBy>Onwer</cp:lastModifiedBy>
  <cp:revision>41</cp:revision>
  <dcterms:created xsi:type="dcterms:W3CDTF">2010-02-22T01:09:53Z</dcterms:created>
  <dcterms:modified xsi:type="dcterms:W3CDTF">2010-03-10T00:35:55Z</dcterms:modified>
</cp:coreProperties>
</file>